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42" r:id="rId3"/>
    <p:sldId id="469" r:id="rId4"/>
    <p:sldId id="478" r:id="rId5"/>
    <p:sldId id="477" r:id="rId6"/>
    <p:sldId id="479" r:id="rId7"/>
    <p:sldId id="475" r:id="rId8"/>
    <p:sldId id="500" r:id="rId9"/>
    <p:sldId id="480" r:id="rId10"/>
    <p:sldId id="494" r:id="rId11"/>
    <p:sldId id="481" r:id="rId12"/>
    <p:sldId id="482" r:id="rId13"/>
    <p:sldId id="471" r:id="rId14"/>
    <p:sldId id="496" r:id="rId15"/>
    <p:sldId id="483" r:id="rId16"/>
    <p:sldId id="499" r:id="rId17"/>
    <p:sldId id="484" r:id="rId18"/>
    <p:sldId id="495" r:id="rId19"/>
    <p:sldId id="448" r:id="rId20"/>
    <p:sldId id="472" r:id="rId21"/>
    <p:sldId id="485" r:id="rId22"/>
    <p:sldId id="486" r:id="rId23"/>
    <p:sldId id="493" r:id="rId24"/>
    <p:sldId id="490" r:id="rId25"/>
    <p:sldId id="492" r:id="rId26"/>
    <p:sldId id="491" r:id="rId27"/>
    <p:sldId id="497" r:id="rId28"/>
    <p:sldId id="487" r:id="rId29"/>
    <p:sldId id="488" r:id="rId30"/>
    <p:sldId id="489" r:id="rId31"/>
    <p:sldId id="498" r:id="rId3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399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>
      <p:cViewPr varScale="1">
        <p:scale>
          <a:sx n="63" d="100"/>
          <a:sy n="63" d="100"/>
        </p:scale>
        <p:origin x="80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5D7C2-8A41-4B11-8A52-7C1B21E7AA18}" type="datetimeFigureOut">
              <a:rPr lang="es-AR" smtClean="0"/>
              <a:t>21/2/2022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A9010-3C82-4AF6-B112-05D6AC3E114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840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Fontin Sans Rg" panose="020000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BA8DCA-3B1A-4BC4-8A69-C2EF14AE7AA7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CD0061-1B96-4BC8-847F-EAF257CBE36E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92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B7AA69-BDDA-4698-B92B-9AD961763C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932FE8E-335B-4974-BFBF-6CEEB4A51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5E5353-E514-4882-BD7F-6191261F19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2EDD9E-81C2-4FD4-89CA-A81A013622ED}" type="slidenum">
              <a:rPr lang="es-AR" altLang="en-US"/>
              <a:pPr/>
              <a:t>‹#›</a:t>
            </a:fld>
            <a:endParaRPr lang="es-AR" altLang="en-US"/>
          </a:p>
        </p:txBody>
      </p:sp>
    </p:spTree>
    <p:extLst>
      <p:ext uri="{BB962C8B-B14F-4D97-AF65-F5344CB8AC3E}">
        <p14:creationId xmlns:p14="http://schemas.microsoft.com/office/powerpoint/2010/main" val="1710309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0"/>
            <a:endParaRPr lang="es-A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9F059C-E70A-47CB-AE7A-ADA5FCC501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8553CC-EBAD-4F2A-BB9C-2ECCC51083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2E8C6B-1F25-4FC5-9D36-4AC12BB3F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8EBBCD-29AC-423D-B2BE-B8C2575EE48B}" type="slidenum">
              <a:rPr lang="es-AR" altLang="en-US"/>
              <a:pPr/>
              <a:t>‹#›</a:t>
            </a:fld>
            <a:endParaRPr lang="es-AR" altLang="en-US"/>
          </a:p>
        </p:txBody>
      </p:sp>
    </p:spTree>
    <p:extLst>
      <p:ext uri="{BB962C8B-B14F-4D97-AF65-F5344CB8AC3E}">
        <p14:creationId xmlns:p14="http://schemas.microsoft.com/office/powerpoint/2010/main" val="1409782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0486" y="253111"/>
            <a:ext cx="78625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1F1F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2145"/>
              </a:lnSpc>
            </a:pPr>
            <a:r>
              <a:rPr spc="-5" dirty="0"/>
              <a:t>Historia Económica</a:t>
            </a:r>
            <a:r>
              <a:rPr spc="5" dirty="0"/>
              <a:t> </a:t>
            </a:r>
            <a:r>
              <a:rPr spc="-5" dirty="0"/>
              <a:t>Internacional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2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cion nue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Fontin Sans Rg" panose="02000000000000000000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BA8DCA-3B1A-4BC4-8A69-C2EF14AE7AA7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CD0061-1B96-4BC8-847F-EAF257CBE36E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6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textos e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54760"/>
            <a:ext cx="8229600" cy="11430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sz="2400">
                <a:latin typeface="Fontin Sans Rg" panose="02000000000000000000" pitchFamily="50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defRPr sz="2200">
                <a:latin typeface="Fontin Sans Rg" panose="02000000000000000000" pitchFamily="50" charset="0"/>
              </a:defRPr>
            </a:lvl2pPr>
            <a:lvl3pPr>
              <a:spcBef>
                <a:spcPts val="600"/>
              </a:spcBef>
              <a:spcAft>
                <a:spcPts val="600"/>
              </a:spcAft>
              <a:defRPr sz="2000">
                <a:latin typeface="Fontin Sans Rg" panose="02000000000000000000" pitchFamily="50" charset="0"/>
              </a:defRPr>
            </a:lvl3pPr>
            <a:lvl4pPr>
              <a:spcBef>
                <a:spcPts val="600"/>
              </a:spcBef>
              <a:spcAft>
                <a:spcPts val="600"/>
              </a:spcAft>
              <a:defRPr sz="1800">
                <a:latin typeface="Fontin Sans Rg" panose="02000000000000000000" pitchFamily="50" charset="0"/>
              </a:defRPr>
            </a:lvl4pPr>
            <a:lvl5pPr>
              <a:spcBef>
                <a:spcPts val="600"/>
              </a:spcBef>
              <a:spcAft>
                <a:spcPts val="600"/>
              </a:spcAft>
              <a:defRPr sz="1800">
                <a:latin typeface="Fontin Sans Rg" panose="020000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211960" y="6295447"/>
            <a:ext cx="477416" cy="427397"/>
          </a:xfrm>
        </p:spPr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0A31CAF-7D20-46A9-BB41-8DF617C5331C}"/>
              </a:ext>
            </a:extLst>
          </p:cNvPr>
          <p:cNvSpPr/>
          <p:nvPr userDrawn="1"/>
        </p:nvSpPr>
        <p:spPr>
          <a:xfrm>
            <a:off x="0" y="1466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535657-31B5-47ED-B2B1-C1A8560E83B1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582C550-5A28-4454-B003-3B8900F05A33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EB31C2-7D1B-498D-A890-A75E06641257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10E731-D29D-48C2-BB8F-09D02F5356D9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4D19469-D114-4A9B-9EE5-9C7D24CC6D59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Fontin Sans Rg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Fontin Sans Rg" panose="02000000000000000000" pitchFamily="50" charset="0"/>
              </a:defRPr>
            </a:lvl1pPr>
            <a:lvl2pPr>
              <a:defRPr sz="2000">
                <a:latin typeface="Fontin Sans Rg" panose="02000000000000000000" pitchFamily="50" charset="0"/>
              </a:defRPr>
            </a:lvl2pPr>
            <a:lvl3pPr>
              <a:defRPr sz="1800">
                <a:latin typeface="Fontin Sans Rg" panose="02000000000000000000" pitchFamily="50" charset="0"/>
              </a:defRPr>
            </a:lvl3pPr>
            <a:lvl4pPr>
              <a:defRPr sz="1600">
                <a:latin typeface="Fontin Sans Rg" panose="02000000000000000000" pitchFamily="50" charset="0"/>
              </a:defRPr>
            </a:lvl4pPr>
            <a:lvl5pPr>
              <a:defRPr sz="1600">
                <a:latin typeface="Fontin Sans Rg" panose="020000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Fontin Sans Rg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Fontin Sans Rg" panose="02000000000000000000" pitchFamily="50" charset="0"/>
              </a:defRPr>
            </a:lvl1pPr>
            <a:lvl2pPr>
              <a:defRPr sz="2000">
                <a:latin typeface="Fontin Sans Rg" panose="02000000000000000000" pitchFamily="50" charset="0"/>
              </a:defRPr>
            </a:lvl2pPr>
            <a:lvl3pPr>
              <a:defRPr sz="1800">
                <a:latin typeface="Fontin Sans Rg" panose="02000000000000000000" pitchFamily="50" charset="0"/>
              </a:defRPr>
            </a:lvl3pPr>
            <a:lvl4pPr>
              <a:defRPr sz="1600">
                <a:latin typeface="Fontin Sans Rg" panose="02000000000000000000" pitchFamily="50" charset="0"/>
              </a:defRPr>
            </a:lvl4pPr>
            <a:lvl5pPr>
              <a:defRPr sz="1600">
                <a:latin typeface="Fontin Sans Rg" panose="02000000000000000000" pitchFamily="50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309197" y="6313032"/>
            <a:ext cx="525605" cy="365125"/>
          </a:xfrm>
        </p:spPr>
        <p:txBody>
          <a:bodyPr/>
          <a:lstStyle>
            <a:lvl1pPr algn="ctr">
              <a:defRPr/>
            </a:lvl1pPr>
          </a:lstStyle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305600-450C-4EE3-885F-AD8C123B3204}"/>
              </a:ext>
            </a:extLst>
          </p:cNvPr>
          <p:cNvSpPr/>
          <p:nvPr userDrawn="1"/>
        </p:nvSpPr>
        <p:spPr>
          <a:xfrm>
            <a:off x="0" y="-36264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9C91BE7-6A05-403E-93D6-BD36C12F1739}"/>
              </a:ext>
            </a:extLst>
          </p:cNvPr>
          <p:cNvSpPr/>
          <p:nvPr userDrawn="1"/>
        </p:nvSpPr>
        <p:spPr>
          <a:xfrm>
            <a:off x="0" y="6812281"/>
            <a:ext cx="9144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83694-8E32-4A13-927D-10BF173D92E7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4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i="0" kern="1200">
          <a:solidFill>
            <a:schemeClr val="tx2">
              <a:lumMod val="75000"/>
            </a:schemeClr>
          </a:solidFill>
          <a:latin typeface="Fontin Sans Rg" panose="02000000000000000000" pitchFamily="50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Fontin Sans Rg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solability.com/the-global-sustainable-competitiveness-index/the-index/natural-capita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urworldindata.org/urbanization#share-of-populations-living-in-urban-area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List_of_sovereign_states_by_date_of_formation#Sortable_lis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urworldindata.org/grapher/gdp-per-capita-maddison-2020?yScale=log&amp;time=1815..2018&amp;country=Western+Europe~Latin+America~USA~CHN~ARG~BRA~CH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pra.ub.uni-muenchen.de/76626/1/MPRA_paper_76626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einsa.info/wp-content/uploads/2021/04/Health-and-Nutrition-in-Pre-Columbian-America-The-Skeletal-Evidence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ber.org/papers/w15305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urworldindata.org/grapher/historic-and-projected-population?country=IND~CHN~Latin+America+and+the+Caribbean~USA~Europe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apminder.org/tools/#$chart-type=bubbles&amp;url=v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ist_of_Latin_American_and_Caribbean_countries_by_GDP_(PPP)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urworldindata.org/grapher/gdp-per-capita-maddison-2020?yScale=log&amp;time=1889..2018&amp;country=ARG~CHL~BRA~MEX~VEN~COL~PER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urworldindata.org/income-inequality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mango verde sudamericano">
            <a:extLst>
              <a:ext uri="{FF2B5EF4-FFF2-40B4-BE49-F238E27FC236}">
                <a16:creationId xmlns:a16="http://schemas.microsoft.com/office/drawing/2014/main" id="{2D49FC25-88FD-4DB0-A11F-1D7C38F8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F4D7A80-8E16-4EC6-85DA-DF8772DE0572}"/>
              </a:ext>
            </a:extLst>
          </p:cNvPr>
          <p:cNvSpPr txBox="1">
            <a:spLocks/>
          </p:cNvSpPr>
          <p:nvPr/>
        </p:nvSpPr>
        <p:spPr>
          <a:xfrm>
            <a:off x="-48912" y="3189723"/>
            <a:ext cx="8778221" cy="198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accent1">
                  <a:lumMod val="75000"/>
                </a:schemeClr>
              </a:solidFill>
              <a:latin typeface="Fontin Sans Rg" panose="020000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D84B8A-E54D-4B93-BCDF-F6FCC5DD3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641781"/>
            <a:ext cx="7772400" cy="1470025"/>
          </a:xfrm>
        </p:spPr>
        <p:txBody>
          <a:bodyPr>
            <a:noAutofit/>
          </a:bodyPr>
          <a:lstStyle/>
          <a:p>
            <a:r>
              <a:rPr lang="en-US"/>
              <a:t>Tsinghua University</a:t>
            </a:r>
            <a:br>
              <a:rPr lang="en-US"/>
            </a:br>
            <a:br>
              <a:rPr lang="en-US"/>
            </a:br>
            <a:r>
              <a:rPr lang="en-US"/>
              <a:t>Economic History and Development</a:t>
            </a:r>
            <a:br>
              <a:rPr lang="en-US"/>
            </a:br>
            <a:r>
              <a:rPr lang="en-US"/>
              <a:t>in Latin America</a:t>
            </a:r>
            <a:br>
              <a:rPr lang="en-US"/>
            </a:br>
            <a:br>
              <a:rPr lang="en-US"/>
            </a:br>
            <a:r>
              <a:rPr lang="en-US" sz="2000"/>
              <a:t>Instructor: Prof. Lucas Llach</a:t>
            </a:r>
            <a:br>
              <a:rPr lang="en-US" sz="2000"/>
            </a:br>
            <a:r>
              <a:rPr lang="en-US" sz="2000"/>
              <a:t>(affiliation: Universidad Torcuato Di Tella, Argentina)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Lecture 1/8. Introduction</a:t>
            </a:r>
            <a:br>
              <a:rPr lang="en-US"/>
            </a:br>
            <a:br>
              <a:rPr lang="en-US"/>
            </a:br>
            <a:br>
              <a:rPr lang="es-AR"/>
            </a:br>
            <a:br>
              <a:rPr lang="es-AR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10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4. In general, high land area per capita…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DBBE9-6FC7-4DC9-9BB4-F3A97B4C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65146"/>
            <a:ext cx="6303815" cy="398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0899C-04D6-4D56-94C5-55B7D1B68C00}"/>
              </a:ext>
            </a:extLst>
          </p:cNvPr>
          <p:cNvSpPr txBox="1"/>
          <p:nvPr/>
        </p:nvSpPr>
        <p:spPr>
          <a:xfrm>
            <a:off x="609599" y="6096000"/>
            <a:ext cx="3602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Steckel paper in the reading list</a:t>
            </a:r>
          </a:p>
        </p:txBody>
      </p:sp>
    </p:spTree>
    <p:extLst>
      <p:ext uri="{BB962C8B-B14F-4D97-AF65-F5344CB8AC3E}">
        <p14:creationId xmlns:p14="http://schemas.microsoft.com/office/powerpoint/2010/main" val="359611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11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4. …or natural resources per capita, and as a consequence...</a:t>
            </a:r>
          </a:p>
        </p:txBody>
      </p:sp>
      <p:pic>
        <p:nvPicPr>
          <p:cNvPr id="2050" name="Picture 2" descr="Natural Capital Index">
            <a:hlinkClick r:id="rId2"/>
            <a:extLst>
              <a:ext uri="{FF2B5EF4-FFF2-40B4-BE49-F238E27FC236}">
                <a16:creationId xmlns:a16="http://schemas.microsoft.com/office/drawing/2014/main" id="{3655199C-BA14-481C-A554-5A82E1ED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3" y="1865146"/>
            <a:ext cx="6729413" cy="419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9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12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5. High % of exports are primary products </a:t>
            </a:r>
          </a:p>
        </p:txBody>
      </p:sp>
      <p:pic>
        <p:nvPicPr>
          <p:cNvPr id="3074" name="Picture 2" descr="Commodity-dependent countries urged to diversify exports | UNCTAD">
            <a:extLst>
              <a:ext uri="{FF2B5EF4-FFF2-40B4-BE49-F238E27FC236}">
                <a16:creationId xmlns:a16="http://schemas.microsoft.com/office/drawing/2014/main" id="{41E0834A-EE87-4663-8F6C-86516CEF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1865146"/>
            <a:ext cx="79057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51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Commodity Lottery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13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B0DF5-8664-4DB0-88DF-A957E947E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26519"/>
            <a:ext cx="4260168" cy="509432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84CA754-DEBE-49E5-B5FA-10FC7089D750}"/>
              </a:ext>
            </a:extLst>
          </p:cNvPr>
          <p:cNvSpPr txBox="1">
            <a:spLocks noChangeArrowheads="1"/>
          </p:cNvSpPr>
          <p:nvPr/>
        </p:nvSpPr>
        <p:spPr>
          <a:xfrm>
            <a:off x="5638800" y="1397760"/>
            <a:ext cx="3048000" cy="4733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Fontin Sans Rg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000" b="1"/>
              <a:t>And a risky lottery...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/>
              <a:t>From guano (Peru, overexploited) to oil (Venezuela, petro-populism) to wheat (Argentina, not enough income elasticity) to nitrates (Chile, replaced by German chemicals) to rubber (smuggled to South East Asia).</a:t>
            </a:r>
          </a:p>
        </p:txBody>
      </p:sp>
    </p:spTree>
    <p:extLst>
      <p:ext uri="{BB962C8B-B14F-4D97-AF65-F5344CB8AC3E}">
        <p14:creationId xmlns:p14="http://schemas.microsoft.com/office/powerpoint/2010/main" val="404825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14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6. Highly urbanized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5C6BD693-BBAA-4EEB-B388-4347D667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44" y="1796676"/>
            <a:ext cx="689706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4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15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022865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7. Patterns of Migration and Ethnic Origins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D4E0D-6874-4BCD-BDB6-09FBCA46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607" y="4124388"/>
            <a:ext cx="2980468" cy="2235352"/>
          </a:xfrm>
          <a:prstGeom prst="rect">
            <a:avLst/>
          </a:prstGeom>
        </p:spPr>
      </p:pic>
      <p:pic>
        <p:nvPicPr>
          <p:cNvPr id="10" name="Picture 2" descr="Selección Colombia: mal registro de Ecuador como visitante en Eliminatorias  | Selección Colombia | Futbolred">
            <a:extLst>
              <a:ext uri="{FF2B5EF4-FFF2-40B4-BE49-F238E27FC236}">
                <a16:creationId xmlns:a16="http://schemas.microsoft.com/office/drawing/2014/main" id="{4771C93D-4FFD-4D01-B9B8-AB376B7F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113" y="1954532"/>
            <a:ext cx="3520346" cy="176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6A437-DC05-4CD4-A4E2-4CD104E6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2" y="1824316"/>
            <a:ext cx="3220807" cy="2146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C3B0F9-DFF2-45AC-9DAF-39DAAF95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4460889"/>
            <a:ext cx="3220807" cy="1809467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F227885-AB91-4618-B42F-69913414099F}"/>
              </a:ext>
            </a:extLst>
          </p:cNvPr>
          <p:cNvSpPr txBox="1">
            <a:spLocks noChangeArrowheads="1"/>
          </p:cNvSpPr>
          <p:nvPr/>
        </p:nvSpPr>
        <p:spPr>
          <a:xfrm>
            <a:off x="1905000" y="3909430"/>
            <a:ext cx="990600" cy="42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1400"/>
              <a:t>Mexico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145F300-9385-4ABC-92D1-77C7CCF05B3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6212827"/>
            <a:ext cx="990600" cy="42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1400"/>
              <a:t>Argentina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0982CF9-2DB2-4085-AB7D-4782FE701004}"/>
              </a:ext>
            </a:extLst>
          </p:cNvPr>
          <p:cNvSpPr txBox="1">
            <a:spLocks noChangeArrowheads="1"/>
          </p:cNvSpPr>
          <p:nvPr/>
        </p:nvSpPr>
        <p:spPr>
          <a:xfrm>
            <a:off x="6003986" y="3637800"/>
            <a:ext cx="990600" cy="42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1400"/>
              <a:t>Colombia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84EC60A-C665-428A-874F-7CE1DC65DB9C}"/>
              </a:ext>
            </a:extLst>
          </p:cNvPr>
          <p:cNvSpPr txBox="1">
            <a:spLocks noChangeArrowheads="1"/>
          </p:cNvSpPr>
          <p:nvPr/>
        </p:nvSpPr>
        <p:spPr>
          <a:xfrm>
            <a:off x="6289214" y="6270356"/>
            <a:ext cx="990600" cy="42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1400"/>
              <a:t>Brazil</a:t>
            </a:r>
          </a:p>
        </p:txBody>
      </p:sp>
    </p:spTree>
    <p:extLst>
      <p:ext uri="{BB962C8B-B14F-4D97-AF65-F5344CB8AC3E}">
        <p14:creationId xmlns:p14="http://schemas.microsoft.com/office/powerpoint/2010/main" val="118214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16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022865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8. Medium-term </a:t>
            </a:r>
            <a:r>
              <a:rPr lang="es-ES_tradnl" altLang="en-US" sz="2000" i="1">
                <a:hlinkClick r:id="rId2"/>
              </a:rPr>
              <a:t>State stability</a:t>
            </a:r>
            <a:endParaRPr lang="es-ES_tradnl" altLang="en-US" sz="2000" i="1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BDC195A-78BD-4BEA-B2C6-8E20E2265EE2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6002064"/>
            <a:ext cx="917009" cy="672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1830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65AD4-B039-4399-98C5-6D013810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74" y="1926715"/>
            <a:ext cx="3226891" cy="4179177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8792FD35-05BF-40D8-B3BB-35BAF1E8D2A6}"/>
              </a:ext>
            </a:extLst>
          </p:cNvPr>
          <p:cNvSpPr txBox="1">
            <a:spLocks noChangeArrowheads="1"/>
          </p:cNvSpPr>
          <p:nvPr/>
        </p:nvSpPr>
        <p:spPr>
          <a:xfrm>
            <a:off x="6551895" y="6002064"/>
            <a:ext cx="917009" cy="672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2D45C2-C654-4088-AC5A-E34AF6A68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76" y="1926715"/>
            <a:ext cx="3984797" cy="41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17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9. Some degree of homogeneity in political institutions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/>
              <a:t>No cases of complete institutional continuity such as the U.S.: a rather unstable institutional history.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No cases of long-term marxist systems apart from Cuba.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Normally a combination of oligarchic/democratic/semi-democratic republics and non-Marxist left or non-Fascsists right wing dictatorships.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Several cases of civil wars particulary in the 19th century.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No major wars between LatAm countries since the 19th century (some exceptions).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Mostly dictatorships in the 1970s replaced (mostly) by democracies since the 1980s, with varying degree of stability.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3853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18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10. History of macroeconomic instability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E1D3C6-CF46-459E-90DE-3770143F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7" y="2039829"/>
            <a:ext cx="824215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83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Dynamics in the Long Run: </a:t>
            </a:r>
            <a:br>
              <a:rPr lang="es-ES_tradnl" altLang="en-US"/>
            </a:br>
            <a:r>
              <a:rPr lang="es-ES_tradnl" altLang="en-US"/>
              <a:t>Convergence or Divergence?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19</a:t>
            </a:fld>
            <a:endParaRPr lang="es-ES" altLang="en-US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2854561-B709-493E-9350-F8DFDB13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23160"/>
            <a:ext cx="7620000" cy="50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4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Our Lecture Series</a:t>
            </a:r>
            <a:endParaRPr lang="es-ES" altLang="en-US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9C6E2CD-9FFA-457F-B2F9-DE9B10804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678" y="1629172"/>
            <a:ext cx="82296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Phases of development in Latin America</a:t>
            </a:r>
          </a:p>
          <a:p>
            <a:pPr>
              <a:lnSpc>
                <a:spcPct val="90000"/>
              </a:lnSpc>
            </a:pPr>
            <a:r>
              <a:rPr lang="en-US" altLang="en-US"/>
              <a:t>Chronological order</a:t>
            </a:r>
          </a:p>
          <a:p>
            <a:pPr>
              <a:lnSpc>
                <a:spcPct val="90000"/>
              </a:lnSpc>
            </a:pPr>
            <a:r>
              <a:rPr lang="en-US" altLang="en-US"/>
              <a:t>"Old" economic history?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Why Economic History </a:t>
            </a:r>
            <a:r>
              <a:rPr lang="en-US" altLang="en-US" b="1"/>
              <a:t>and Development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 exactly a success, but some partial successes, and you also learn from failures.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History never repeats iself, but it rhymes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246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of LatAm and the Americas:</a:t>
            </a:r>
            <a:br>
              <a:rPr lang="es-ES_tradnl" altLang="en-US"/>
            </a:br>
            <a:r>
              <a:rPr lang="es-ES_tradnl" altLang="en-US"/>
              <a:t>A New (and Less Developed?) World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20</a:t>
            </a:fld>
            <a:endParaRPr lang="es-E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AC0B6-91CA-40E1-B6B0-9422A638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62" y="1600200"/>
            <a:ext cx="7601428" cy="45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2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of LatAm and the Americas:</a:t>
            </a:r>
            <a:br>
              <a:rPr lang="es-ES_tradnl" altLang="en-US"/>
            </a:br>
            <a:r>
              <a:rPr lang="es-ES_tradnl" altLang="en-US"/>
              <a:t>the Diamond Hypothesis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21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905A6-94DB-45DE-A7DB-563E572A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76" y="1561225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46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of LatAm and the Americas:</a:t>
            </a:r>
            <a:br>
              <a:rPr lang="es-ES_tradnl" altLang="en-US"/>
            </a:br>
            <a:r>
              <a:rPr lang="es-ES_tradnl" altLang="en-US"/>
              <a:t>the Diamond Hypothesis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22</a:t>
            </a:fld>
            <a:endParaRPr lang="es-E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9E454-D61E-4370-9F92-7451A139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1749397"/>
            <a:ext cx="7699915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of LatAm: How "uncivilized"?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23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3097B-2516-4578-BFEC-9C8E049E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42" y="1397760"/>
            <a:ext cx="6639852" cy="457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EF71C-36B1-42B1-A6F6-64690DB45219}"/>
              </a:ext>
            </a:extLst>
          </p:cNvPr>
          <p:cNvSpPr txBox="1"/>
          <p:nvPr/>
        </p:nvSpPr>
        <p:spPr>
          <a:xfrm>
            <a:off x="609599" y="6096000"/>
            <a:ext cx="259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</a:t>
            </a:r>
            <a:r>
              <a:rPr lang="en-US" sz="1600">
                <a:hlinkClick r:id="rId3"/>
              </a:rPr>
              <a:t>Matranga (2017)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6065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of LatAm: Welfare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24</a:t>
            </a:fld>
            <a:endParaRPr lang="es-E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44AD48-5C8B-4AF8-B018-C1920167C670}"/>
              </a:ext>
            </a:extLst>
          </p:cNvPr>
          <p:cNvSpPr txBox="1">
            <a:spLocks noChangeArrowheads="1"/>
          </p:cNvSpPr>
          <p:nvPr/>
        </p:nvSpPr>
        <p:spPr>
          <a:xfrm>
            <a:off x="470452" y="1159421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Also Jared Diamond: "Agriculture, the Worst Mistake in Human History?"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89E24-50BE-4EAB-A2C2-3A8946E3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79" y="2302421"/>
            <a:ext cx="6667994" cy="2948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2F54C-11B3-4CD4-A6CE-DFF644C98BB9}"/>
              </a:ext>
            </a:extLst>
          </p:cNvPr>
          <p:cNvSpPr txBox="1"/>
          <p:nvPr/>
        </p:nvSpPr>
        <p:spPr>
          <a:xfrm>
            <a:off x="609599" y="6096000"/>
            <a:ext cx="3602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Source: </a:t>
            </a:r>
            <a:r>
              <a:rPr lang="en-US" sz="1600">
                <a:hlinkClick r:id="rId3"/>
              </a:rPr>
              <a:t>Steckel paper</a:t>
            </a:r>
            <a:r>
              <a:rPr lang="en-US" sz="1600"/>
              <a:t> in the reading list</a:t>
            </a:r>
          </a:p>
        </p:txBody>
      </p:sp>
    </p:spTree>
    <p:extLst>
      <p:ext uri="{BB962C8B-B14F-4D97-AF65-F5344CB8AC3E}">
        <p14:creationId xmlns:p14="http://schemas.microsoft.com/office/powerpoint/2010/main" val="2889038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of LatAm: Welfare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25</a:t>
            </a:fld>
            <a:endParaRPr lang="es-E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44AD48-5C8B-4AF8-B018-C1920167C670}"/>
              </a:ext>
            </a:extLst>
          </p:cNvPr>
          <p:cNvSpPr txBox="1">
            <a:spLocks noChangeArrowheads="1"/>
          </p:cNvSpPr>
          <p:nvPr/>
        </p:nvSpPr>
        <p:spPr>
          <a:xfrm>
            <a:off x="470452" y="1159421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Also Jared Diamond: "Agriculture, the Worst Mistake in Human History"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6B935-F763-4551-9F7E-E2D6C1539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6" y="1832851"/>
            <a:ext cx="693516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(and History) of LatAm: Inequality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26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C70F1-B661-4BDA-A7B9-70D32779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02580"/>
            <a:ext cx="6442046" cy="450943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3EDB36F-BDC2-45F7-A9F2-F7B8B295764F}"/>
              </a:ext>
            </a:extLst>
          </p:cNvPr>
          <p:cNvSpPr txBox="1">
            <a:spLocks noChangeArrowheads="1"/>
          </p:cNvSpPr>
          <p:nvPr/>
        </p:nvSpPr>
        <p:spPr>
          <a:xfrm>
            <a:off x="477823" y="1066740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The "inequality possibility frontier"</a:t>
            </a:r>
          </a:p>
        </p:txBody>
      </p:sp>
    </p:spTree>
    <p:extLst>
      <p:ext uri="{BB962C8B-B14F-4D97-AF65-F5344CB8AC3E}">
        <p14:creationId xmlns:p14="http://schemas.microsoft.com/office/powerpoint/2010/main" val="1235290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altLang="en-US"/>
              <a:t>The PreHistory (and History) of LatAm: Inequality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27</a:t>
            </a:fld>
            <a:endParaRPr lang="es-ES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3EDB36F-BDC2-45F7-A9F2-F7B8B295764F}"/>
              </a:ext>
            </a:extLst>
          </p:cNvPr>
          <p:cNvSpPr txBox="1">
            <a:spLocks noChangeArrowheads="1"/>
          </p:cNvSpPr>
          <p:nvPr/>
        </p:nvSpPr>
        <p:spPr>
          <a:xfrm>
            <a:off x="477823" y="1066740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The "inequality possibility frontier" and LatAm economic history (paper by </a:t>
            </a:r>
            <a:r>
              <a:rPr lang="es-ES_tradnl" altLang="en-US" sz="2000" i="1">
                <a:hlinkClick r:id="rId2"/>
              </a:rPr>
              <a:t>Williamson</a:t>
            </a:r>
            <a:r>
              <a:rPr lang="es-ES_tradnl" altLang="en-US" sz="2000" i="1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1C34E-4BEF-4E1B-936E-850A9BC9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2000852"/>
            <a:ext cx="808785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55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Dynamics in the Economic History</a:t>
            </a:r>
            <a:br>
              <a:rPr lang="es-ES_tradnl" altLang="en-US"/>
            </a:br>
            <a:r>
              <a:rPr lang="es-ES_tradnl" altLang="en-US"/>
              <a:t>of LatAm: Shocks From Outside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28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Conquest (c. 1500)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Demographic collapse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New Economic Hierachy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Internationalization of the LatAm economy within the Iberian (Portuguese &amp; Spanish) Empires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/>
              <a:t>Independence (c. 1820)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Opening to international trade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National economic policies and the beginnings of macroeconomic instability (inflation, financial crises, defaults).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8996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Dynamics in the Economic History</a:t>
            </a:r>
            <a:br>
              <a:rPr lang="es-ES_tradnl" altLang="en-US"/>
            </a:br>
            <a:r>
              <a:rPr lang="es-ES_tradnl" altLang="en-US"/>
              <a:t>of LatAm: Some Shocks From Outside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29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 startAt="3"/>
            </a:pPr>
            <a:r>
              <a:rPr lang="en-US" altLang="en-US"/>
              <a:t>The effects of the Industrial Revolution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Demand, supply &amp; specialization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Transport Revolution, winners and super winners.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 startAt="3"/>
            </a:pPr>
            <a:r>
              <a:rPr lang="en-US" altLang="en-US"/>
              <a:t>Deglobalisation (1914-1960s), Reglobalization (1970s and especially since 1990s) and the Ascent of the East.</a:t>
            </a:r>
            <a:endParaRPr lang="en-US" altLang="en-US" sz="2000"/>
          </a:p>
          <a:p>
            <a:pPr marL="457200" indent="-457200">
              <a:lnSpc>
                <a:spcPct val="90000"/>
              </a:lnSpc>
              <a:buFont typeface="+mj-lt"/>
              <a:buAutoNum type="arabicPeriod" startAt="3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4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908"/>
            <a:ext cx="8229600" cy="1143000"/>
          </a:xfrm>
        </p:spPr>
        <p:txBody>
          <a:bodyPr/>
          <a:lstStyle/>
          <a:p>
            <a:pPr eaLnBrk="1" hangingPunct="1"/>
            <a:r>
              <a:rPr lang="es-ES_tradnl" altLang="en-US" sz="2800"/>
              <a:t>What We Talk About When We Talk About LatAm</a:t>
            </a:r>
            <a:endParaRPr lang="es-ES" altLang="en-US" sz="280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9C6E2CD-9FFA-457F-B2F9-DE9B10804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6400" y="1629172"/>
            <a:ext cx="3186878" cy="4530725"/>
          </a:xfrm>
        </p:spPr>
        <p:txBody>
          <a:bodyPr/>
          <a:lstStyle/>
          <a:p>
            <a:pPr marL="400050" lvl="1" indent="0">
              <a:lnSpc>
                <a:spcPct val="90000"/>
              </a:lnSpc>
              <a:buNone/>
            </a:pPr>
            <a:endParaRPr lang="en-US" altLang="en-US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</a:t>
            </a:fld>
            <a:endParaRPr lang="es-E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612A5-39EB-4539-A7E0-48217FAB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2" y="1639111"/>
            <a:ext cx="4267200" cy="426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D7973-FD10-48F7-83A2-D20EAE638C88}"/>
              </a:ext>
            </a:extLst>
          </p:cNvPr>
          <p:cNvSpPr txBox="1"/>
          <p:nvPr/>
        </p:nvSpPr>
        <p:spPr>
          <a:xfrm>
            <a:off x="4959896" y="1713344"/>
            <a:ext cx="4031704" cy="3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27400-2783-456D-8A49-41F85406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50165"/>
            <a:ext cx="2660104" cy="39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3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Dynamics in the Economic History</a:t>
            </a:r>
            <a:br>
              <a:rPr lang="es-ES_tradnl" altLang="en-US"/>
            </a:br>
            <a:r>
              <a:rPr lang="es-ES_tradnl" altLang="en-US"/>
              <a:t>of LatAm: Inside Forces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30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Pro-global vs anti-global inside forces: the Sopler-Samuelson hypothesis and its relation to politics.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costs of institutional weakness and instability.</a:t>
            </a:r>
          </a:p>
          <a:p>
            <a:pPr>
              <a:lnSpc>
                <a:spcPct val="90000"/>
              </a:lnSpc>
            </a:pPr>
            <a:r>
              <a:rPr lang="en-US" altLang="en-US"/>
              <a:t>Is inequality inefficent? The "extractive institution" hypothesis.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Distributional conflict in democratic and stagnant societies.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49663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868" y="462129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Our Lecture Series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31</a:t>
            </a:fld>
            <a:endParaRPr lang="es-E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719B3D0-7AE5-47D3-BF6D-1A2FB5107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40" y="1865146"/>
            <a:ext cx="8229600" cy="45307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(This lecture)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Colonial LatAm.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The effects of Independence.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"Export led growth"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World crises and its repercussions (1914-1950)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Inward-looking Industrialization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Macroeconomic crises of the late 20th century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/>
              <a:t>LatAm present &amp; prospects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41982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908"/>
            <a:ext cx="8229600" cy="1143000"/>
          </a:xfrm>
        </p:spPr>
        <p:txBody>
          <a:bodyPr/>
          <a:lstStyle/>
          <a:p>
            <a:pPr eaLnBrk="1" hangingPunct="1"/>
            <a:r>
              <a:rPr lang="es-ES_tradnl" altLang="en-US" sz="2800"/>
              <a:t>What We Talk About When We Talk About LatAm</a:t>
            </a:r>
            <a:endParaRPr lang="es-ES" altLang="en-US" sz="280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9C6E2CD-9FFA-457F-B2F9-DE9B10804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6400" y="1629172"/>
            <a:ext cx="3186878" cy="4530725"/>
          </a:xfrm>
        </p:spPr>
        <p:txBody>
          <a:bodyPr/>
          <a:lstStyle/>
          <a:p>
            <a:pPr marL="400050" lvl="1" indent="0">
              <a:lnSpc>
                <a:spcPct val="90000"/>
              </a:lnSpc>
              <a:buNone/>
            </a:pPr>
            <a:endParaRPr lang="en-US" altLang="en-US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4</a:t>
            </a:fld>
            <a:endParaRPr lang="es-ES" altLang="en-US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476BEB9E-7345-416D-A034-91755838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03" y="1143000"/>
            <a:ext cx="8029575" cy="53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3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908"/>
            <a:ext cx="8229600" cy="1143000"/>
          </a:xfrm>
        </p:spPr>
        <p:txBody>
          <a:bodyPr/>
          <a:lstStyle/>
          <a:p>
            <a:pPr eaLnBrk="1" hangingPunct="1"/>
            <a:r>
              <a:rPr lang="es-ES_tradnl" altLang="en-US" sz="2800"/>
              <a:t>What We Talk About When We Talk About LatAm</a:t>
            </a:r>
            <a:endParaRPr lang="es-ES" altLang="en-US" sz="280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9C6E2CD-9FFA-457F-B2F9-DE9B10804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86400" y="1629172"/>
            <a:ext cx="3186878" cy="4530725"/>
          </a:xfrm>
        </p:spPr>
        <p:txBody>
          <a:bodyPr/>
          <a:lstStyle/>
          <a:p>
            <a:pPr marL="400050" lvl="1" indent="0">
              <a:lnSpc>
                <a:spcPct val="90000"/>
              </a:lnSpc>
              <a:buNone/>
            </a:pPr>
            <a:endParaRPr lang="en-US" altLang="en-US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5</a:t>
            </a:fld>
            <a:endParaRPr lang="es-E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D7973-FD10-48F7-83A2-D20EAE638C88}"/>
              </a:ext>
            </a:extLst>
          </p:cNvPr>
          <p:cNvSpPr txBox="1"/>
          <p:nvPr/>
        </p:nvSpPr>
        <p:spPr>
          <a:xfrm>
            <a:off x="4959896" y="1713344"/>
            <a:ext cx="4031704" cy="381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41C858-85CA-42B4-9D89-1148F480FABA}"/>
              </a:ext>
            </a:extLst>
          </p:cNvPr>
          <p:cNvGrpSpPr/>
          <p:nvPr/>
        </p:nvGrpSpPr>
        <p:grpSpPr>
          <a:xfrm>
            <a:off x="345976" y="1275439"/>
            <a:ext cx="8686800" cy="4685809"/>
            <a:chOff x="345976" y="1275439"/>
            <a:chExt cx="8686800" cy="46858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ECE2B47-066C-4884-B84A-2D65D544C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976" y="1275439"/>
              <a:ext cx="8686800" cy="46858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E3ADB6-5DCA-4969-AE95-2B05240E7C6A}"/>
                </a:ext>
              </a:extLst>
            </p:cNvPr>
            <p:cNvSpPr/>
            <p:nvPr/>
          </p:nvSpPr>
          <p:spPr>
            <a:xfrm>
              <a:off x="1371600" y="1334656"/>
              <a:ext cx="6629400" cy="1893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952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6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1. The largest linguistic area with geographical contnuity?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DC754-E848-4F99-B0F5-E433FBA1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057400"/>
            <a:ext cx="9144000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7</a:t>
            </a:fld>
            <a:endParaRPr lang="es-ES" alt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173E24D-369F-4CF0-8D11-9B09ADB8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5534"/>
            <a:ext cx="9144000" cy="318693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29B7B24-EBB9-41B7-B7D7-F6EA9215BD81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5049519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Or </a:t>
            </a:r>
            <a:r>
              <a:rPr lang="es-ES_tradnl" altLang="en-US" sz="2000" i="1">
                <a:hlinkClick r:id="rId4"/>
              </a:rPr>
              <a:t>not</a:t>
            </a:r>
            <a:r>
              <a:rPr lang="es-ES_tradnl" altLang="en-US" sz="2000" i="1"/>
              <a:t>?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2. </a:t>
            </a:r>
            <a:r>
              <a:rPr lang="es-ES_tradnl" altLang="en-US" sz="2000" b="1" i="1"/>
              <a:t>Relatively</a:t>
            </a:r>
            <a:r>
              <a:rPr lang="es-ES_tradnl" altLang="en-US" sz="2000" i="1"/>
              <a:t> homogenus per capita GDP</a:t>
            </a:r>
          </a:p>
        </p:txBody>
      </p:sp>
    </p:spTree>
    <p:extLst>
      <p:ext uri="{BB962C8B-B14F-4D97-AF65-F5344CB8AC3E}">
        <p14:creationId xmlns:p14="http://schemas.microsoft.com/office/powerpoint/2010/main" val="250314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8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2. </a:t>
            </a:r>
            <a:r>
              <a:rPr lang="es-ES_tradnl" altLang="en-US" sz="2000" b="1" i="1"/>
              <a:t>Relatively</a:t>
            </a:r>
            <a:r>
              <a:rPr lang="es-ES_tradnl" altLang="en-US" sz="2000" i="1"/>
              <a:t> homogenus per capita GDP... and converging regionally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4178FC2-BC4B-4880-88F7-86CDA2C1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76" y="1600200"/>
            <a:ext cx="7086600" cy="46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9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1CEF7DF8-E069-4EDD-A7D8-969D9FF5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3640"/>
            <a:ext cx="8229600" cy="735840"/>
          </a:xfrm>
        </p:spPr>
        <p:txBody>
          <a:bodyPr/>
          <a:lstStyle/>
          <a:p>
            <a:pPr eaLnBrk="1" hangingPunct="1"/>
            <a:r>
              <a:rPr lang="es-ES_tradnl" altLang="en-US"/>
              <a:t>Is there such thing as Latin America?</a:t>
            </a:r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DE9B-0391-4A53-8851-D187467A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11960" y="6376727"/>
            <a:ext cx="477416" cy="427397"/>
          </a:xfrm>
        </p:spPr>
        <p:txBody>
          <a:bodyPr/>
          <a:lstStyle/>
          <a:p>
            <a:pPr algn="ctr"/>
            <a:fld id="{0F74C401-22E8-40F7-91A2-10CA16526705}" type="slidenum">
              <a:rPr lang="es-ES" altLang="en-US" smtClean="0"/>
              <a:pPr algn="ctr"/>
              <a:t>9</a:t>
            </a:fld>
            <a:endParaRPr lang="es-E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800E3A4-F5D3-4ED1-A01C-0438EC85516D}"/>
              </a:ext>
            </a:extLst>
          </p:cNvPr>
          <p:cNvSpPr txBox="1">
            <a:spLocks noChangeArrowheads="1"/>
          </p:cNvSpPr>
          <p:nvPr/>
        </p:nvSpPr>
        <p:spPr>
          <a:xfrm>
            <a:off x="472440" y="1024393"/>
            <a:ext cx="8229600" cy="73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i="0" kern="1200">
                <a:solidFill>
                  <a:schemeClr val="tx2">
                    <a:lumMod val="75000"/>
                  </a:schemeClr>
                </a:solidFill>
                <a:latin typeface="Fontin Sans Rg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s-ES_tradnl" altLang="en-US" sz="2000" i="1"/>
              <a:t>3. Not all equally unequal, but all unequal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8BEEED4B-2032-46FA-AB0B-1DB6CCEC7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76" y="1653708"/>
            <a:ext cx="6934200" cy="48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e 1y2. Crecimiento" id="{6FD2ACB9-BD66-49C1-B497-2137FF33647F}" vid="{1CC48E14-EBF2-467A-9C83-4C17CDDF7D8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Clase 2. Crecimiento, la Gran Divergencia y la Gran Convergencia</Template>
  <TotalTime>8869</TotalTime>
  <Words>876</Words>
  <Application>Microsoft Office PowerPoint</Application>
  <PresentationFormat>On-screen Show (4:3)</PresentationFormat>
  <Paragraphs>124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Carlito</vt:lpstr>
      <vt:lpstr>Fontin Sans Rg</vt:lpstr>
      <vt:lpstr>Liberation Sans Narrow</vt:lpstr>
      <vt:lpstr>Tema de Office</vt:lpstr>
      <vt:lpstr>Tsinghua University  Economic History and Development in Latin America  Instructor: Prof. Lucas Llach (affiliation: Universidad Torcuato Di Tella, Argentina)   Lecture 1/8. Introduction    </vt:lpstr>
      <vt:lpstr>Our Lecture Series</vt:lpstr>
      <vt:lpstr>What We Talk About When We Talk About LatAm</vt:lpstr>
      <vt:lpstr>What We Talk About When We Talk About LatAm</vt:lpstr>
      <vt:lpstr>What We Talk About When We Talk About LatAm</vt:lpstr>
      <vt:lpstr>Is there such thing as Latin America?</vt:lpstr>
      <vt:lpstr>Is there such thing as Latin America?</vt:lpstr>
      <vt:lpstr>Is there such thing as Latin America?</vt:lpstr>
      <vt:lpstr>Is there such thing as Latin America?</vt:lpstr>
      <vt:lpstr>Is there such thing as Latin America?</vt:lpstr>
      <vt:lpstr>Is there such thing as Latin America?</vt:lpstr>
      <vt:lpstr>Is there such thing as Latin America?</vt:lpstr>
      <vt:lpstr>The Commodity Lottery</vt:lpstr>
      <vt:lpstr>Is there such thing as Latin America?</vt:lpstr>
      <vt:lpstr>Is there such thing as Latin America?</vt:lpstr>
      <vt:lpstr>Is there such thing as Latin America?</vt:lpstr>
      <vt:lpstr>Is there such thing as Latin America?</vt:lpstr>
      <vt:lpstr>Is there such thing as Latin America?</vt:lpstr>
      <vt:lpstr>Dynamics in the Long Run:  Convergence or Divergence?</vt:lpstr>
      <vt:lpstr>The PreHistory of LatAm and the Americas: A New (and Less Developed?) World</vt:lpstr>
      <vt:lpstr>The PreHistory of LatAm and the Americas: the Diamond Hypothesis</vt:lpstr>
      <vt:lpstr>The PreHistory of LatAm and the Americas: the Diamond Hypothesis</vt:lpstr>
      <vt:lpstr>The PreHistory of LatAm: How "uncivilized"?</vt:lpstr>
      <vt:lpstr>The PreHistory of LatAm: Welfare</vt:lpstr>
      <vt:lpstr>The PreHistory of LatAm: Welfare</vt:lpstr>
      <vt:lpstr>The PreHistory (and History) of LatAm: Inequality</vt:lpstr>
      <vt:lpstr>The PreHistory (and History) of LatAm: Inequality</vt:lpstr>
      <vt:lpstr>Dynamics in the Economic History of LatAm: Shocks From Outside</vt:lpstr>
      <vt:lpstr>Dynamics in the Economic History of LatAm: Some Shocks From Outside</vt:lpstr>
      <vt:lpstr>Dynamics in the Economic History of LatAm: Inside Forces</vt:lpstr>
      <vt:lpstr>Our Lecture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2.  Crecimiento,  la Gran Divergencia ¿y la Gran Convergencia?</dc:title>
  <dc:creator>Lucas Llach</dc:creator>
  <cp:lastModifiedBy>Lucas Llach</cp:lastModifiedBy>
  <cp:revision>122</cp:revision>
  <dcterms:created xsi:type="dcterms:W3CDTF">2020-06-11T17:25:11Z</dcterms:created>
  <dcterms:modified xsi:type="dcterms:W3CDTF">2022-02-22T01:44:36Z</dcterms:modified>
</cp:coreProperties>
</file>